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Halant"/>
      <p:regular r:id="rId25"/>
      <p:bold r:id="rId26"/>
    </p:embeddedFont>
    <p:embeddedFont>
      <p:font typeface="Plus Jakarta Sans ExtraBold"/>
      <p:bold r:id="rId27"/>
      <p:boldItalic r:id="rId28"/>
    </p:embeddedFont>
    <p:embeddedFont>
      <p:font typeface="Lato"/>
      <p:regular r:id="rId29"/>
      <p:bold r:id="rId30"/>
      <p:italic r:id="rId31"/>
      <p:boldItalic r:id="rId32"/>
    </p:embeddedFont>
    <p:embeddedFont>
      <p:font typeface="Plus Jakarta Sans"/>
      <p:regular r:id="rId33"/>
      <p:bold r:id="rId34"/>
      <p:italic r:id="rId35"/>
      <p:boldItalic r:id="rId36"/>
    </p:embeddedFont>
    <p:embeddedFont>
      <p:font typeface="Inter"/>
      <p:regular r:id="rId37"/>
      <p:bold r:id="rId38"/>
      <p:italic r:id="rId39"/>
      <p:boldItalic r:id="rId40"/>
    </p:embeddedFont>
    <p:embeddedFont>
      <p:font typeface="Plus Jakarta Sans Medium"/>
      <p:regular r:id="rId41"/>
      <p:bold r:id="rId42"/>
      <p:italic r:id="rId43"/>
      <p:boldItalic r:id="rId44"/>
    </p:embeddedFont>
    <p:embeddedFont>
      <p:font typeface="Work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B98CF8-CD2A-441C-8F36-962CBA74A022}">
  <a:tblStyle styleId="{73B98CF8-CD2A-441C-8F36-962CBA74A02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-boldItalic.fntdata"/><Relationship Id="rId20" Type="http://schemas.openxmlformats.org/officeDocument/2006/relationships/slide" Target="slides/slide14.xml"/><Relationship Id="rId42" Type="http://schemas.openxmlformats.org/officeDocument/2006/relationships/font" Target="fonts/PlusJakartaSansMedium-bold.fntdata"/><Relationship Id="rId41" Type="http://schemas.openxmlformats.org/officeDocument/2006/relationships/font" Target="fonts/PlusJakartaSansMedium-regular.fntdata"/><Relationship Id="rId22" Type="http://schemas.openxmlformats.org/officeDocument/2006/relationships/font" Target="fonts/Raleway-bold.fntdata"/><Relationship Id="rId44" Type="http://schemas.openxmlformats.org/officeDocument/2006/relationships/font" Target="fonts/PlusJakartaSansMedium-boldItalic.fntdata"/><Relationship Id="rId21" Type="http://schemas.openxmlformats.org/officeDocument/2006/relationships/font" Target="fonts/Raleway-regular.fntdata"/><Relationship Id="rId43" Type="http://schemas.openxmlformats.org/officeDocument/2006/relationships/font" Target="fonts/PlusJakartaSansMedium-italic.fntdata"/><Relationship Id="rId24" Type="http://schemas.openxmlformats.org/officeDocument/2006/relationships/font" Target="fonts/Raleway-boldItalic.fntdata"/><Relationship Id="rId46" Type="http://schemas.openxmlformats.org/officeDocument/2006/relationships/font" Target="fonts/WorkSans-bold.fntdata"/><Relationship Id="rId23" Type="http://schemas.openxmlformats.org/officeDocument/2006/relationships/font" Target="fonts/Raleway-italic.fntdata"/><Relationship Id="rId45" Type="http://schemas.openxmlformats.org/officeDocument/2006/relationships/font" Target="fonts/WorkSa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Halant-bold.fntdata"/><Relationship Id="rId48" Type="http://schemas.openxmlformats.org/officeDocument/2006/relationships/font" Target="fonts/WorkSans-boldItalic.fntdata"/><Relationship Id="rId25" Type="http://schemas.openxmlformats.org/officeDocument/2006/relationships/font" Target="fonts/Halant-regular.fntdata"/><Relationship Id="rId47" Type="http://schemas.openxmlformats.org/officeDocument/2006/relationships/font" Target="fonts/WorkSans-italic.fntdata"/><Relationship Id="rId28" Type="http://schemas.openxmlformats.org/officeDocument/2006/relationships/font" Target="fonts/PlusJakartaSansExtraBold-boldItalic.fntdata"/><Relationship Id="rId27" Type="http://schemas.openxmlformats.org/officeDocument/2006/relationships/font" Target="fonts/PlusJakartaSansExtraBold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5.xml"/><Relationship Id="rId33" Type="http://schemas.openxmlformats.org/officeDocument/2006/relationships/font" Target="fonts/PlusJakartaSans-regular.fntdata"/><Relationship Id="rId10" Type="http://schemas.openxmlformats.org/officeDocument/2006/relationships/slide" Target="slides/slide4.xml"/><Relationship Id="rId32" Type="http://schemas.openxmlformats.org/officeDocument/2006/relationships/font" Target="fonts/Lato-boldItalic.fntdata"/><Relationship Id="rId13" Type="http://schemas.openxmlformats.org/officeDocument/2006/relationships/slide" Target="slides/slide7.xml"/><Relationship Id="rId35" Type="http://schemas.openxmlformats.org/officeDocument/2006/relationships/font" Target="fonts/PlusJakartaSans-italic.fntdata"/><Relationship Id="rId12" Type="http://schemas.openxmlformats.org/officeDocument/2006/relationships/slide" Target="slides/slide6.xml"/><Relationship Id="rId34" Type="http://schemas.openxmlformats.org/officeDocument/2006/relationships/font" Target="fonts/PlusJakartaSans-bold.fntdata"/><Relationship Id="rId15" Type="http://schemas.openxmlformats.org/officeDocument/2006/relationships/slide" Target="slides/slide9.xml"/><Relationship Id="rId37" Type="http://schemas.openxmlformats.org/officeDocument/2006/relationships/font" Target="fonts/Inter-regular.fntdata"/><Relationship Id="rId14" Type="http://schemas.openxmlformats.org/officeDocument/2006/relationships/slide" Target="slides/slide8.xml"/><Relationship Id="rId36" Type="http://schemas.openxmlformats.org/officeDocument/2006/relationships/font" Target="fonts/PlusJakartaSans-boldItalic.fntdata"/><Relationship Id="rId17" Type="http://schemas.openxmlformats.org/officeDocument/2006/relationships/slide" Target="slides/slide11.xml"/><Relationship Id="rId39" Type="http://schemas.openxmlformats.org/officeDocument/2006/relationships/font" Target="fonts/Inter-italic.fntdata"/><Relationship Id="rId16" Type="http://schemas.openxmlformats.org/officeDocument/2006/relationships/slide" Target="slides/slide10.xml"/><Relationship Id="rId38" Type="http://schemas.openxmlformats.org/officeDocument/2006/relationships/font" Target="fonts/Inter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3a13cb07af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3a13cb07af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d9c67055b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d9c67055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60e0114659_0_251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60e0114659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60e0114659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60e0114659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60e0114659_0_267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60e0114659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60e0114659_0_27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60e0114659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0e0114659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0e0114659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60e01146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60e01146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60e0114659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60e0114659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d9fb3898e_0_25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5d9fb3898e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60e0114659_0_21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60e0114659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60e0114659_0_22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60e0114659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60e0114659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60e0114659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60e0114659_0_242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60e0114659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4" name="Google Shape;14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" name="Google Shape;92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3" name="Google Shape;93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Google Shape;96;p1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2"/>
          <p:cNvPicPr preferRelativeResize="0"/>
          <p:nvPr/>
        </p:nvPicPr>
        <p:blipFill rotWithShape="1">
          <a:blip r:embed="rId2">
            <a:alphaModFix amt="72000"/>
          </a:blip>
          <a:srcRect b="12495" l="0" r="0" t="12502"/>
          <a:stretch/>
        </p:blipFill>
        <p:spPr>
          <a:xfrm>
            <a:off x="1" y="-50"/>
            <a:ext cx="457088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2"/>
          <p:cNvSpPr/>
          <p:nvPr/>
        </p:nvSpPr>
        <p:spPr>
          <a:xfrm>
            <a:off x="1088" y="-5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1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3" name="Google Shape;103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1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8" name="Google Shape;108;p12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1">
  <p:cSld name="SECTION_TITLE_AND_DESCRIPTION_1_3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3"/>
          <p:cNvPicPr preferRelativeResize="0"/>
          <p:nvPr/>
        </p:nvPicPr>
        <p:blipFill rotWithShape="1">
          <a:blip r:embed="rId2">
            <a:alphaModFix amt="26000"/>
          </a:blip>
          <a:srcRect b="0" l="5562" r="5571" t="0"/>
          <a:stretch/>
        </p:blipFill>
        <p:spPr>
          <a:xfrm>
            <a:off x="1" y="-50"/>
            <a:ext cx="457088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/>
          <p:nvPr/>
        </p:nvSpPr>
        <p:spPr>
          <a:xfrm>
            <a:off x="1075" y="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13" name="Google Shape;11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13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13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2">
  <p:cSld name="SECTION_TITLE_AND_DESCRIPTION_1_2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/>
          <p:cNvPicPr preferRelativeResize="0"/>
          <p:nvPr/>
        </p:nvPicPr>
        <p:blipFill rotWithShape="1">
          <a:blip r:embed="rId2">
            <a:alphaModFix/>
          </a:blip>
          <a:srcRect b="12530" l="0" r="0" t="12523"/>
          <a:stretch/>
        </p:blipFill>
        <p:spPr>
          <a:xfrm>
            <a:off x="0" y="0"/>
            <a:ext cx="457413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/>
          <p:nvPr/>
        </p:nvSpPr>
        <p:spPr>
          <a:xfrm>
            <a:off x="1063" y="0"/>
            <a:ext cx="45720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" name="Google Shape;122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3" name="Google Shape;123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4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6" name="Google Shape;126;p14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7" name="Google Shape;127;p14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8" name="Google Shape;128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31" name="Google Shape;131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34" name="Google Shape;134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" name="Google Shape;136;p16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6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solidFill>
          <a:schemeClr val="lt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2" name="Google Shape;22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" name="Google Shape;24;p3"/>
          <p:cNvSpPr/>
          <p:nvPr/>
        </p:nvSpPr>
        <p:spPr>
          <a:xfrm>
            <a:off x="0" y="1"/>
            <a:ext cx="9144000" cy="46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5063108" y="1313285"/>
            <a:ext cx="3459716" cy="2670463"/>
            <a:chOff x="3553042" y="1657806"/>
            <a:chExt cx="3461100" cy="2671532"/>
          </a:xfrm>
        </p:grpSpPr>
        <p:sp>
          <p:nvSpPr>
            <p:cNvPr id="26" name="Google Shape;26;p3"/>
            <p:cNvSpPr/>
            <p:nvPr/>
          </p:nvSpPr>
          <p:spPr>
            <a:xfrm>
              <a:off x="4856024" y="3625653"/>
              <a:ext cx="944700" cy="663300"/>
            </a:xfrm>
            <a:prstGeom prst="trapezoid">
              <a:avLst>
                <a:gd fmla="val 25000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>
              <a:off x="4953871" y="3681997"/>
              <a:ext cx="400200" cy="606600"/>
            </a:xfrm>
            <a:prstGeom prst="triangle">
              <a:avLst>
                <a:gd fmla="val 96745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767796" y="3681816"/>
              <a:ext cx="163500" cy="606600"/>
            </a:xfrm>
            <a:prstGeom prst="triangle">
              <a:avLst>
                <a:gd fmla="val 98558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4678237" y="4276102"/>
              <a:ext cx="1210800" cy="456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10800000">
              <a:off x="4668343" y="4283738"/>
              <a:ext cx="1230600" cy="45600"/>
            </a:xfrm>
            <a:prstGeom prst="roundRect">
              <a:avLst>
                <a:gd fmla="val 50000" name="adj"/>
              </a:avLst>
            </a:pr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926950" y="3681915"/>
              <a:ext cx="42900" cy="594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3553042" y="1674645"/>
              <a:ext cx="3461100" cy="2014500"/>
            </a:xfrm>
            <a:prstGeom prst="roundRect">
              <a:avLst>
                <a:gd fmla="val 1882" name="adj"/>
              </a:avLst>
            </a:pr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3553042" y="1657806"/>
              <a:ext cx="3461100" cy="2014500"/>
            </a:xfrm>
            <a:prstGeom prst="roundRect">
              <a:avLst>
                <a:gd fmla="val 1764" name="adj"/>
              </a:avLst>
            </a:pr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descr="Component Detail" id="34" name="Google Shape;34;p3"/>
          <p:cNvPicPr preferRelativeResize="0"/>
          <p:nvPr/>
        </p:nvPicPr>
        <p:blipFill rotWithShape="1">
          <a:blip r:embed="rId2">
            <a:alphaModFix/>
          </a:blip>
          <a:srcRect b="25076" l="0" r="0" t="0"/>
          <a:stretch/>
        </p:blipFill>
        <p:spPr>
          <a:xfrm>
            <a:off x="5161725" y="1399791"/>
            <a:ext cx="3262825" cy="18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/>
          <p:nvPr/>
        </p:nvSpPr>
        <p:spPr>
          <a:xfrm flipH="1">
            <a:off x="5156273" y="1401826"/>
            <a:ext cx="3268500" cy="1812900"/>
          </a:xfrm>
          <a:prstGeom prst="rtTriangle">
            <a:avLst/>
          </a:prstGeom>
          <a:solidFill>
            <a:srgbClr val="000000">
              <a:alpha val="3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3"/>
          <p:cNvGrpSpPr/>
          <p:nvPr/>
        </p:nvGrpSpPr>
        <p:grpSpPr>
          <a:xfrm>
            <a:off x="7666681" y="2077877"/>
            <a:ext cx="1148179" cy="2282764"/>
            <a:chOff x="7666681" y="2077877"/>
            <a:chExt cx="1148179" cy="2282764"/>
          </a:xfrm>
        </p:grpSpPr>
        <p:grpSp>
          <p:nvGrpSpPr>
            <p:cNvPr id="37" name="Google Shape;37;p3"/>
            <p:cNvGrpSpPr/>
            <p:nvPr/>
          </p:nvGrpSpPr>
          <p:grpSpPr>
            <a:xfrm>
              <a:off x="7666681" y="2077877"/>
              <a:ext cx="1148179" cy="2282764"/>
              <a:chOff x="3983627" y="1676395"/>
              <a:chExt cx="1449538" cy="2881914"/>
            </a:xfrm>
          </p:grpSpPr>
          <p:sp>
            <p:nvSpPr>
              <p:cNvPr id="38" name="Google Shape;38;p3"/>
              <p:cNvSpPr/>
              <p:nvPr/>
            </p:nvSpPr>
            <p:spPr>
              <a:xfrm rot="-5400000">
                <a:off x="3276827" y="2404608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66666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 rot="-5400000">
                <a:off x="3279465" y="2383195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3333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4473243" y="4318802"/>
                <a:ext cx="472800" cy="76800"/>
              </a:xfrm>
              <a:prstGeom prst="roundRect">
                <a:avLst>
                  <a:gd fmla="val 50000" name="adj"/>
                </a:avLst>
              </a:prstGeom>
              <a:solidFill>
                <a:srgbClr val="4B4B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descr="Mobile View" id="41" name="Google Shape;41;p3"/>
            <p:cNvPicPr preferRelativeResize="0"/>
            <p:nvPr/>
          </p:nvPicPr>
          <p:blipFill rotWithShape="1">
            <a:blip r:embed="rId3">
              <a:alphaModFix/>
            </a:blip>
            <a:srcRect b="4371" l="0" r="0" t="4362"/>
            <a:stretch/>
          </p:blipFill>
          <p:spPr>
            <a:xfrm>
              <a:off x="7720839" y="2222723"/>
              <a:ext cx="1037555" cy="18334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42;p3"/>
            <p:cNvSpPr/>
            <p:nvPr/>
          </p:nvSpPr>
          <p:spPr>
            <a:xfrm flipH="1">
              <a:off x="7722342" y="2222973"/>
              <a:ext cx="1037700" cy="1833000"/>
            </a:xfrm>
            <a:prstGeom prst="rtTriangle">
              <a:avLst/>
            </a:prstGeom>
            <a:solidFill>
              <a:srgbClr val="000000">
                <a:alpha val="30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" name="Google Shape;54;p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" name="Google Shape;5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0" name="Google Shape;6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" name="Google Shape;62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us Jakarta Sans Medium"/>
              <a:buNone/>
              <a:defRPr b="0" sz="30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" name="Google Shape;68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9" name="Google Shape;69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86" name="Google Shape;86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1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://www.youtube.com/watch?v=NhYk5mthl5o" TargetMode="External"/><Relationship Id="rId4" Type="http://schemas.openxmlformats.org/officeDocument/2006/relationships/image" Target="../media/image5.jpg"/><Relationship Id="rId5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www.youtube.com/watch?v=NhYk5mthl5o" TargetMode="External"/><Relationship Id="rId4" Type="http://schemas.openxmlformats.org/officeDocument/2006/relationships/image" Target="../media/image5.jp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ctrTitle"/>
          </p:nvPr>
        </p:nvSpPr>
        <p:spPr>
          <a:xfrm>
            <a:off x="527850" y="1322450"/>
            <a:ext cx="4102200" cy="144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Halant"/>
                <a:ea typeface="Halant"/>
                <a:cs typeface="Halant"/>
                <a:sym typeface="Halant"/>
              </a:rPr>
              <a:t>Separation of Powers</a:t>
            </a:r>
            <a:endParaRPr sz="3200"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6" name="Google Shape;146;p18"/>
          <p:cNvSpPr txBox="1"/>
          <p:nvPr>
            <p:ph idx="1" type="subTitle"/>
          </p:nvPr>
        </p:nvSpPr>
        <p:spPr>
          <a:xfrm>
            <a:off x="527850" y="2571750"/>
            <a:ext cx="4191000" cy="82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Socratic Seminar</a:t>
            </a:r>
            <a:endParaRPr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537682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5436814" y="2335760"/>
            <a:ext cx="4653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7962533" y="2335739"/>
            <a:ext cx="4320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 rot="-5400000">
            <a:off x="5859814" y="2686815"/>
            <a:ext cx="345300" cy="1191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 rot="-5400000">
            <a:off x="7669031" y="2729508"/>
            <a:ext cx="345300" cy="11058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6162670" y="3109731"/>
            <a:ext cx="4653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7256450" y="3109685"/>
            <a:ext cx="4320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37" y="1512437"/>
            <a:ext cx="1310975" cy="131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/>
          <p:nvPr/>
        </p:nvSpPr>
        <p:spPr>
          <a:xfrm>
            <a:off x="788587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7"/>
          <p:cNvPicPr preferRelativeResize="0"/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7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SWITCH</a:t>
            </a:r>
            <a:endParaRPr sz="7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8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28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106799" y="1235350"/>
            <a:ext cx="37872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Based on the Constitution, how should the three branches of government relate to each other? (Doc C)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Based on the table, which branch of government do you think has the most power? Explain. Doc D?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39" name="Google Shape;239;p28"/>
          <p:cNvGraphicFramePr/>
          <p:nvPr/>
        </p:nvGraphicFramePr>
        <p:xfrm>
          <a:off x="38939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{73B98CF8-CD2A-441C-8F36-962CBA74A022}</a:tableStyleId>
              </a:tblPr>
              <a:tblGrid>
                <a:gridCol w="1019600"/>
                <a:gridCol w="410005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40" name="Google Shape;240;p28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46" name="Google Shape;246;p2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9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2 Minute Timer: Groovy Rainbow Background&#10;Piano Alarm, No Music" id="248" name="Google Shape;248;p29" title="2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0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30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6" name="Google Shape;256;p30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57" name="Google Shape;257;p30"/>
          <p:cNvSpPr txBox="1"/>
          <p:nvPr/>
        </p:nvSpPr>
        <p:spPr>
          <a:xfrm>
            <a:off x="106799" y="1235350"/>
            <a:ext cx="37647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Do you see any inconsistencies with how the branches of government are set up and how they are working today?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founders’ use of separation of powers show a change from earlier systems of government while continuing certain political traditions?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58" name="Google Shape;258;p30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{73B98CF8-CD2A-441C-8F36-962CBA74A022}</a:tableStyleId>
              </a:tblPr>
              <a:tblGrid>
                <a:gridCol w="1008675"/>
                <a:gridCol w="4056175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59" name="Google Shape;259;p30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1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1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1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" name="Google Shape;267;p31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Post Seminar Self-Assessment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268" name="Google Shape;268;p31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Use the remaining class time to complete your self-assessment. This self-assessment should: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Reflect on your strengths and areas of growth when discussing complex topics.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Guide your thinking as you begin to outline your essay.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Allow an opportunity to practice historical empathy.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1" name="Google Shape;161;p1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Objectives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9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Students will: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Actively participate by engaging in thoughtful discussion using probing questions and evidence-based arguments.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Utilize effective communication strategies by articulating thoughts clearly and practicing active listening.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Cultivate historical empathy by seeking to understand the past on its own terms and being receptive to multiple perspectives.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63" name="Google Shape;16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9" name="Google Shape;169;p20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Agenda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Setting Seminar Norms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1A, Break, Round 1B (Group 1)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Switch Groups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2A, Break, Round 2B (Group 2)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Self Assessment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71" name="Google Shape;17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730000" y="1549050"/>
            <a:ext cx="3300900" cy="204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48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Before the seminar begins: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 students: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Know which group you are in. Group 1 will be in the center circle in rounds 1a + 1b. Group 2 will be in the center circle in rounds 2a+ 2b.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Circle Participant: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Review the questions for your round. Know which evidence you want to use and brainstorm potential counterclaims.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with your partner to identify different entry points into the conversation. Where would you like to contribute?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Review the peer assessment guide. Listen attentively in order to properly document your partner’s participation.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2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2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5" name="Google Shape;185;p22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Norm Setting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86" name="Google Shape;186;p22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make this the best Socratic Seminar for all learners, it is crucial for us to set norms. What norms would you like to add?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Root our discussion in the evidence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Allow others to finish their thoughts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Academic Discourse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Work Sans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(Introduce &amp; Clarify, Claim &amp; Expand, Challenge, Encourage)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3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3"/>
          <p:cNvSpPr txBox="1"/>
          <p:nvPr/>
        </p:nvSpPr>
        <p:spPr>
          <a:xfrm>
            <a:off x="657925" y="85723"/>
            <a:ext cx="79452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Expectations and Examples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599400" y="86800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{73B98CF8-CD2A-441C-8F36-962CBA74A022}</a:tableStyleId>
              </a:tblPr>
              <a:tblGrid>
                <a:gridCol w="1072775"/>
                <a:gridCol w="3020275"/>
                <a:gridCol w="3852150"/>
              </a:tblGrid>
              <a:tr h="358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this look like?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66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new concept, idea or key word and/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clarifies someone else’s thoughts.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193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Makes a claim and clearly states which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information came from. Or, agrees with another person’s claim and supports that claim with new evidence.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947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Explicitly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another person’s views.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Accurately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summarizes counterclaim before explaining disagreement.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01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peers to engage in dialogue. Uses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targeted probing questions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get target responses.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4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>
            <a:off x="106800" y="1235350"/>
            <a:ext cx="36540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Why does Montesquieu argue that the powers of government should be separated? (Doc A)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How does James Madison connect human nature and government in federalist #51? (Doc B)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4" name="Google Shape;204;p24"/>
          <p:cNvGraphicFramePr/>
          <p:nvPr/>
        </p:nvGraphicFramePr>
        <p:xfrm>
          <a:off x="384923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{73B98CF8-CD2A-441C-8F36-962CBA74A022}</a:tableStyleId>
              </a:tblPr>
              <a:tblGrid>
                <a:gridCol w="1028500"/>
                <a:gridCol w="41359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05" name="Google Shape;205;p24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11" name="Google Shape;211;p25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5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2 Minute Timer: Groovy Rainbow Background&#10;Piano Alarm, No Music" id="213" name="Google Shape;213;p25" title="2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6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1" name="Google Shape;221;p26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22" name="Google Shape;222;p26"/>
          <p:cNvSpPr txBox="1"/>
          <p:nvPr/>
        </p:nvSpPr>
        <p:spPr>
          <a:xfrm>
            <a:off x="106799" y="1235350"/>
            <a:ext cx="36756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How can we expand on Madison’s and Montesquieu’s arguments? Why else would it be good to separate powers?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the founders’ use of separation of powers show a change from earlier systems of government while continuing certain political traditions?</a:t>
            </a:r>
            <a:b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23" name="Google Shape;223;p26"/>
          <p:cNvGraphicFramePr/>
          <p:nvPr/>
        </p:nvGraphicFramePr>
        <p:xfrm>
          <a:off x="384923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{73B98CF8-CD2A-441C-8F36-962CBA74A022}</a:tableStyleId>
              </a:tblPr>
              <a:tblGrid>
                <a:gridCol w="1028500"/>
                <a:gridCol w="41359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24" name="Google Shape;224;p26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000000"/>
      </a:dk1>
      <a:lt1>
        <a:srgbClr val="FFFFFF"/>
      </a:lt1>
      <a:dk2>
        <a:srgbClr val="38E0A4"/>
      </a:dk2>
      <a:lt2>
        <a:srgbClr val="EFFEF9"/>
      </a:lt2>
      <a:accent1>
        <a:srgbClr val="6484F3"/>
      </a:accent1>
      <a:accent2>
        <a:srgbClr val="F1AF4B"/>
      </a:accent2>
      <a:accent3>
        <a:srgbClr val="E95C3D"/>
      </a:accent3>
      <a:accent4>
        <a:srgbClr val="6484F3"/>
      </a:accent4>
      <a:accent5>
        <a:srgbClr val="EFFEF9"/>
      </a:accent5>
      <a:accent6>
        <a:srgbClr val="38E0A4"/>
      </a:accent6>
      <a:hlink>
        <a:srgbClr val="F1AF4B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